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0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9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9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8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6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9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0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75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5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95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AAAD-0082-40DE-AE77-C259502D83D4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E5FF-F1CE-4CB4-B3E2-2E91CD125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3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2"/>
                </a:solidFill>
              </a:rPr>
              <a:t>A </a:t>
            </a:r>
            <a:r>
              <a:rPr lang="pt-PT" dirty="0" err="1" smtClean="0">
                <a:solidFill>
                  <a:schemeClr val="accent2"/>
                </a:solidFill>
              </a:rPr>
              <a:t>modern</a:t>
            </a:r>
            <a:r>
              <a:rPr lang="pt-PT" dirty="0" smtClean="0">
                <a:solidFill>
                  <a:schemeClr val="accent2"/>
                </a:solidFill>
              </a:rPr>
              <a:t> </a:t>
            </a:r>
            <a:r>
              <a:rPr lang="pt-PT" dirty="0" err="1" smtClean="0">
                <a:solidFill>
                  <a:schemeClr val="accent2"/>
                </a:solidFill>
              </a:rPr>
              <a:t>story</a:t>
            </a:r>
            <a:r>
              <a:rPr lang="pt-PT" dirty="0" smtClean="0">
                <a:solidFill>
                  <a:schemeClr val="accent2"/>
                </a:solidFill>
              </a:rPr>
              <a:t> </a:t>
            </a:r>
            <a:r>
              <a:rPr lang="pt-PT" dirty="0" err="1" smtClean="0">
                <a:solidFill>
                  <a:schemeClr val="accent2"/>
                </a:solidFill>
              </a:rPr>
              <a:t>of</a:t>
            </a:r>
            <a:r>
              <a:rPr lang="pt-PT" dirty="0" smtClean="0">
                <a:solidFill>
                  <a:schemeClr val="accent2"/>
                </a:solidFill>
              </a:rPr>
              <a:t> </a:t>
            </a:r>
            <a:r>
              <a:rPr lang="pt-PT" dirty="0" err="1" smtClean="0">
                <a:solidFill>
                  <a:schemeClr val="accent2"/>
                </a:solidFill>
              </a:rPr>
              <a:t>recruitment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HBR case </a:t>
            </a:r>
            <a:r>
              <a:rPr lang="pt-PT" dirty="0" err="1" smtClean="0"/>
              <a:t>study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8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 smtClean="0">
                <a:solidFill>
                  <a:schemeClr val="accent1"/>
                </a:solidFill>
              </a:rPr>
              <a:t>revamp – bring up to date</a:t>
            </a:r>
            <a:br>
              <a:rPr lang="en-GB" sz="2400" dirty="0" smtClean="0">
                <a:solidFill>
                  <a:schemeClr val="accent1"/>
                </a:solidFill>
              </a:rPr>
            </a:br>
            <a:r>
              <a:rPr lang="en-GB" sz="2400" dirty="0" smtClean="0">
                <a:solidFill>
                  <a:schemeClr val="accent1"/>
                </a:solidFill>
              </a:rPr>
              <a:t>staid – boring and safe</a:t>
            </a:r>
            <a:br>
              <a:rPr lang="en-GB" sz="2400" dirty="0" smtClean="0">
                <a:solidFill>
                  <a:schemeClr val="accent1"/>
                </a:solidFill>
              </a:rPr>
            </a:br>
            <a:r>
              <a:rPr lang="en-GB" sz="2400" dirty="0" smtClean="0">
                <a:solidFill>
                  <a:schemeClr val="accent1"/>
                </a:solidFill>
              </a:rPr>
              <a:t>tap into – use to your advantage</a:t>
            </a:r>
            <a:br>
              <a:rPr lang="en-GB" sz="2400" dirty="0" smtClean="0">
                <a:solidFill>
                  <a:schemeClr val="accent1"/>
                </a:solidFill>
              </a:rPr>
            </a:br>
            <a:r>
              <a:rPr lang="en-GB" sz="2400" dirty="0" smtClean="0">
                <a:solidFill>
                  <a:schemeClr val="accent1"/>
                </a:solidFill>
              </a:rPr>
              <a:t>flagship store – store that acts as an ambassador of your products and </a:t>
            </a:r>
            <a:r>
              <a:rPr lang="en-GB" sz="2400" dirty="0" smtClean="0">
                <a:solidFill>
                  <a:schemeClr val="accent1"/>
                </a:solidFill>
              </a:rPr>
              <a:t>	values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GB" dirty="0" smtClean="0"/>
              <a:t>You are Fred </a:t>
            </a:r>
            <a:r>
              <a:rPr lang="en-GB" dirty="0" err="1" smtClean="0"/>
              <a:t>Westen</a:t>
            </a:r>
            <a:r>
              <a:rPr lang="en-GB" dirty="0" smtClean="0"/>
              <a:t>, CEO of Hathaway Jones. Hathaway Jones is a privately owned U.S. retail chain that sells designer clothes. Recently it has been trying to revamp* its image because its staid* and classic clothes do not appeal to a wealthy, younger market. You believe that by expanding into China, you could tap into* their luxury goods market, which has been growing by 70% a year.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dirty="0" smtClean="0"/>
              <a:t>You are looking to open three stores: in Beijing, Guangzhou and Shanghai.</a:t>
            </a:r>
          </a:p>
          <a:p>
            <a:pPr algn="just"/>
            <a:r>
              <a:rPr lang="en-GB" dirty="0" smtClean="0">
                <a:solidFill>
                  <a:schemeClr val="accent6"/>
                </a:solidFill>
              </a:rPr>
              <a:t>What kind of a candidate would you like to run the flagship store* in Shanghai?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229600" cy="164705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accent1"/>
                </a:solidFill>
              </a:rPr>
              <a:t>a</a:t>
            </a:r>
            <a:r>
              <a:rPr lang="en-GB" sz="2400" dirty="0" smtClean="0">
                <a:solidFill>
                  <a:schemeClr val="accent1"/>
                </a:solidFill>
              </a:rPr>
              <a:t>ccessories – decorative items such as hats, jewellery, belts or 	scarves, which supplement an outfit</a:t>
            </a:r>
            <a:br>
              <a:rPr lang="en-GB" sz="2400" dirty="0" smtClean="0">
                <a:solidFill>
                  <a:schemeClr val="accent1"/>
                </a:solidFill>
              </a:rPr>
            </a:br>
            <a:r>
              <a:rPr lang="en-GB" sz="2400" dirty="0" smtClean="0">
                <a:solidFill>
                  <a:schemeClr val="accent1"/>
                </a:solidFill>
              </a:rPr>
              <a:t>to </a:t>
            </a:r>
            <a:r>
              <a:rPr lang="en-GB" sz="2400" dirty="0">
                <a:solidFill>
                  <a:schemeClr val="accent1"/>
                </a:solidFill>
              </a:rPr>
              <a:t>relaunch – to modernise and put the new, improved product </a:t>
            </a:r>
            <a:r>
              <a:rPr lang="en-GB" sz="2400" dirty="0" smtClean="0">
                <a:solidFill>
                  <a:schemeClr val="accent1"/>
                </a:solidFill>
              </a:rPr>
              <a:t>	back </a:t>
            </a:r>
            <a:r>
              <a:rPr lang="en-GB" sz="2400" dirty="0">
                <a:solidFill>
                  <a:schemeClr val="accent1"/>
                </a:solidFill>
              </a:rPr>
              <a:t>onto the </a:t>
            </a:r>
            <a:r>
              <a:rPr lang="en-GB" sz="2400" dirty="0" smtClean="0">
                <a:solidFill>
                  <a:schemeClr val="accent1"/>
                </a:solidFill>
              </a:rPr>
              <a:t>market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43924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GB" dirty="0" smtClean="0"/>
              <a:t>An old friend from your college days telephones, asking you to see his daughter, Mimi Brewster, who wants to play a part in the Hathaway Jones expansion into China. Mimi is in her late 20s. She grew up in China and speaks both Mandarin and a local dialect. She majored in modern Chinese history at Berkeley and after 2 years at a management consultancy, did an MBA at Stanford. For the last four years she has been working in the West Coast regional office of Eleanor Gaston, the largest clothing, shoes, and </a:t>
            </a:r>
            <a:r>
              <a:rPr lang="en-GB" dirty="0" smtClean="0"/>
              <a:t>accessories* </a:t>
            </a:r>
            <a:r>
              <a:rPr lang="en-GB" dirty="0" smtClean="0"/>
              <a:t>company in the U.S., where she was responsible for successfully relaunching* two brands. </a:t>
            </a:r>
          </a:p>
          <a:p>
            <a:r>
              <a:rPr lang="en-GB" dirty="0">
                <a:solidFill>
                  <a:schemeClr val="accent6"/>
                </a:solidFill>
              </a:rPr>
              <a:t>Do you agree to see her? Why / why not</a:t>
            </a:r>
            <a:r>
              <a:rPr lang="en-GB" dirty="0" smtClean="0">
                <a:solidFill>
                  <a:schemeClr val="accent6"/>
                </a:solidFill>
              </a:rPr>
              <a:t>?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8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2296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dirty="0">
                <a:solidFill>
                  <a:schemeClr val="accent1"/>
                </a:solidFill>
              </a:rPr>
              <a:t>opinionated – has strong opinions and voices them</a:t>
            </a:r>
            <a:br>
              <a:rPr lang="en-GB" sz="2000" dirty="0">
                <a:solidFill>
                  <a:schemeClr val="accent1"/>
                </a:solidFill>
              </a:rPr>
            </a:br>
            <a:r>
              <a:rPr lang="en-GB" sz="2000" dirty="0">
                <a:solidFill>
                  <a:schemeClr val="accent1"/>
                </a:solidFill>
              </a:rPr>
              <a:t>to wink – to quickly close </a:t>
            </a:r>
            <a:r>
              <a:rPr lang="en-GB" sz="2000" dirty="0" smtClean="0">
                <a:solidFill>
                  <a:schemeClr val="accent1"/>
                </a:solidFill>
              </a:rPr>
              <a:t>one eye then open </a:t>
            </a:r>
            <a:r>
              <a:rPr lang="en-GB" sz="2000" dirty="0" smtClean="0">
                <a:solidFill>
                  <a:schemeClr val="accent1"/>
                </a:solidFill>
              </a:rPr>
              <a:t>it</a:t>
            </a:r>
            <a:br>
              <a:rPr lang="en-GB" sz="2000" dirty="0" smtClean="0">
                <a:solidFill>
                  <a:schemeClr val="accent1"/>
                </a:solidFill>
              </a:rPr>
            </a:br>
            <a:r>
              <a:rPr lang="en-GB" sz="2000" dirty="0" smtClean="0">
                <a:solidFill>
                  <a:schemeClr val="accent1"/>
                </a:solidFill>
              </a:rPr>
              <a:t>on your own merit – based on your performance, on your skills, strengths and 	weaknesses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0648"/>
            <a:ext cx="8157592" cy="5256584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GB" sz="2200" dirty="0">
                <a:cs typeface="Times New Roman" pitchFamily="18" charset="0"/>
              </a:rPr>
              <a:t>At the interview Mimi proves herself to be competent. Her references say that she is aggressively creative, original, opinionated*, and a risk-taker. Indeed, she shows that she knows the retail clothing business, is sensitive to Chinese culture, has </a:t>
            </a:r>
            <a:r>
              <a:rPr lang="en-GB" sz="2200" dirty="0" smtClean="0">
                <a:cs typeface="Times New Roman" pitchFamily="18" charset="0"/>
              </a:rPr>
              <a:t>creativity, </a:t>
            </a:r>
            <a:r>
              <a:rPr lang="en-GB" sz="2200" dirty="0">
                <a:cs typeface="Times New Roman" pitchFamily="18" charset="0"/>
              </a:rPr>
              <a:t>and suggests a marketing strategy for the Chinese stores to appeal to Chinese women. You are impressed. As she leaves, she winks* at you and says, “Thanks, boss</a:t>
            </a:r>
            <a:r>
              <a:rPr lang="en-GB" sz="2200" dirty="0" smtClean="0">
                <a:cs typeface="Times New Roman" pitchFamily="18" charset="0"/>
              </a:rPr>
              <a:t>”.</a:t>
            </a: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schemeClr val="accent6"/>
                </a:solidFill>
                <a:cs typeface="Times New Roman" pitchFamily="18" charset="0"/>
              </a:rPr>
              <a:t>Do 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you</a:t>
            </a:r>
          </a:p>
          <a:p>
            <a:pPr lvl="1" algn="just">
              <a:spcBef>
                <a:spcPts val="0"/>
              </a:spcBef>
            </a:pP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hire her on the spot for the Shanghai store?</a:t>
            </a:r>
          </a:p>
          <a:p>
            <a:pPr lvl="1" algn="just">
              <a:spcBef>
                <a:spcPts val="0"/>
              </a:spcBef>
            </a:pP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say that </a:t>
            </a:r>
            <a:r>
              <a:rPr lang="en-GB" sz="2200" dirty="0">
                <a:solidFill>
                  <a:schemeClr val="accent6"/>
                </a:solidFill>
                <a:cs typeface="Times New Roman" pitchFamily="18" charset="0"/>
              </a:rPr>
              <a:t>you’ll set up some interviews for her, 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but that,</a:t>
            </a:r>
            <a:r>
              <a:rPr lang="en-GB" sz="2200" dirty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GB" sz="2200" dirty="0">
                <a:solidFill>
                  <a:schemeClr val="accent6"/>
                </a:solidFill>
                <a:cs typeface="Times New Roman" pitchFamily="18" charset="0"/>
              </a:rPr>
              <a:t>like 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all the other 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candidates that have applied and are currently 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being considered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, </a:t>
            </a:r>
            <a:r>
              <a:rPr lang="en-GB" sz="2200" dirty="0">
                <a:solidFill>
                  <a:schemeClr val="accent6"/>
                </a:solidFill>
                <a:cs typeface="Times New Roman" pitchFamily="18" charset="0"/>
              </a:rPr>
              <a:t>she must pass them on her own 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merit*?</a:t>
            </a:r>
            <a:endParaRPr lang="en-GB" sz="2200" dirty="0">
              <a:solidFill>
                <a:schemeClr val="accent6"/>
              </a:solidFill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</a:pPr>
            <a:r>
              <a:rPr lang="en-GB" sz="2200" dirty="0">
                <a:solidFill>
                  <a:schemeClr val="accent6"/>
                </a:solidFill>
                <a:cs typeface="Times New Roman" pitchFamily="18" charset="0"/>
              </a:rPr>
              <a:t>thank her for coming in, give no indication of whether you might like to hire her or not and say that you will contact her later?</a:t>
            </a: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schemeClr val="accent6"/>
                </a:solidFill>
                <a:cs typeface="Times New Roman" pitchFamily="18" charset="0"/>
              </a:rPr>
              <a:t>Why</a:t>
            </a:r>
            <a:r>
              <a:rPr lang="en-GB" sz="2200" dirty="0" smtClean="0">
                <a:solidFill>
                  <a:schemeClr val="accent6"/>
                </a:solidFill>
                <a:cs typeface="Times New Roman" pitchFamily="18" charset="0"/>
              </a:rPr>
              <a:t>?</a:t>
            </a:r>
            <a:endParaRPr lang="en-GB" sz="2200" dirty="0">
              <a:solidFill>
                <a:schemeClr val="accent6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301608" cy="489654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GB" sz="2300" dirty="0"/>
              <a:t>The head of HR has just come in with some information about Mimi. She always </a:t>
            </a:r>
            <a:r>
              <a:rPr lang="en-GB" sz="2300" dirty="0" err="1"/>
              <a:t>Googles</a:t>
            </a:r>
            <a:r>
              <a:rPr lang="en-GB" sz="2300" dirty="0"/>
              <a:t> prospective candidates and scans the first 11 pages of hits. On page 9 she found that on leaving Berkeley, Mimi had led a non-violent but vocal protest group against the World Trade Organization. Further searches with extra keywords such as “human rights” and “free trade” found that 8 years ago Mimi had been actively involved in protests about China’s treatment of a </a:t>
            </a:r>
            <a:r>
              <a:rPr lang="en-GB" sz="2300" dirty="0" smtClean="0"/>
              <a:t>dissident* </a:t>
            </a:r>
            <a:r>
              <a:rPr lang="en-GB" sz="2300" dirty="0"/>
              <a:t>journalist. Her photo was taken outside the Chinese consulate in San Francisco. The search brings up several news articles reporting her active involvement in several protests.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GB" sz="2300" dirty="0"/>
              <a:t>You are relieved that the search did not reveal anything more recent than 8 years ago and that it wasn’t a picture of Mimi half naked on MySpace, which could really embarrass Hathaway Jones</a:t>
            </a:r>
            <a:r>
              <a:rPr lang="en-GB" sz="2300" dirty="0" smtClean="0"/>
              <a:t>.</a:t>
            </a:r>
            <a:endParaRPr lang="en-GB" sz="2300" dirty="0"/>
          </a:p>
          <a:p>
            <a:pPr algn="just"/>
            <a:r>
              <a:rPr lang="en-GB" sz="2300" dirty="0">
                <a:solidFill>
                  <a:schemeClr val="accent6"/>
                </a:solidFill>
              </a:rPr>
              <a:t>What do you decide to do? </a:t>
            </a:r>
          </a:p>
          <a:p>
            <a:pPr algn="just"/>
            <a:r>
              <a:rPr lang="en-GB" sz="2300" dirty="0">
                <a:solidFill>
                  <a:schemeClr val="accent6"/>
                </a:solidFill>
              </a:rPr>
              <a:t>Would you hire Mimi despite her online history</a:t>
            </a:r>
            <a:r>
              <a:rPr lang="en-GB" sz="2300" dirty="0" smtClean="0">
                <a:solidFill>
                  <a:schemeClr val="accent6"/>
                </a:solidFill>
              </a:rPr>
              <a:t>?</a:t>
            </a:r>
            <a:endParaRPr lang="en-GB" sz="2300" dirty="0">
              <a:solidFill>
                <a:schemeClr val="accent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44522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rgbClr val="00B0F0"/>
                </a:solidFill>
              </a:rPr>
              <a:t>d</a:t>
            </a:r>
            <a:r>
              <a:rPr lang="pt-PT" sz="2400" dirty="0" err="1" smtClean="0">
                <a:solidFill>
                  <a:srgbClr val="00B0F0"/>
                </a:solidFill>
              </a:rPr>
              <a:t>issident</a:t>
            </a:r>
            <a:r>
              <a:rPr lang="pt-PT" sz="2400" dirty="0" smtClean="0">
                <a:solidFill>
                  <a:srgbClr val="00B0F0"/>
                </a:solidFill>
              </a:rPr>
              <a:t> – </a:t>
            </a:r>
            <a:r>
              <a:rPr lang="pt-PT" sz="2400" dirty="0" err="1" smtClean="0">
                <a:solidFill>
                  <a:srgbClr val="00B0F0"/>
                </a:solidFill>
              </a:rPr>
              <a:t>opposing</a:t>
            </a:r>
            <a:r>
              <a:rPr lang="pt-PT" sz="2400" dirty="0" smtClean="0">
                <a:solidFill>
                  <a:srgbClr val="00B0F0"/>
                </a:solidFill>
              </a:rPr>
              <a:t> </a:t>
            </a:r>
            <a:r>
              <a:rPr lang="pt-PT" sz="2400" dirty="0" err="1" smtClean="0">
                <a:solidFill>
                  <a:srgbClr val="00B0F0"/>
                </a:solidFill>
              </a:rPr>
              <a:t>official</a:t>
            </a:r>
            <a:r>
              <a:rPr lang="pt-PT" sz="2400" dirty="0" smtClean="0">
                <a:solidFill>
                  <a:srgbClr val="00B0F0"/>
                </a:solidFill>
              </a:rPr>
              <a:t> </a:t>
            </a:r>
            <a:r>
              <a:rPr lang="pt-PT" sz="2400" dirty="0" err="1" smtClean="0">
                <a:solidFill>
                  <a:srgbClr val="00B0F0"/>
                </a:solidFill>
              </a:rPr>
              <a:t>policy</a:t>
            </a:r>
            <a:r>
              <a:rPr lang="pt-PT" sz="2400" dirty="0" smtClean="0">
                <a:solidFill>
                  <a:srgbClr val="00B0F0"/>
                </a:solidFill>
              </a:rPr>
              <a:t> </a:t>
            </a:r>
            <a:endParaRPr lang="pt-PT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4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modern story of recruitment</vt:lpstr>
      <vt:lpstr>revamp – bring up to date staid – boring and safe tap into – use to your advantage flagship store – store that acts as an ambassador of your products and  values</vt:lpstr>
      <vt:lpstr>accessories – decorative items such as hats, jewellery, belts or  scarves, which supplement an outfit to relaunch – to modernise and put the new, improved product  back onto the market</vt:lpstr>
      <vt:lpstr>opinionated – has strong opinions and voices them to wink – to quickly close one eye then open it on your own merit – based on your performance, on your skills, strengths and  weaknesses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modern story of recruitment</dc:title>
  <dc:creator>ANN HENSHALL</dc:creator>
  <cp:lastModifiedBy>ANN HENSHALL</cp:lastModifiedBy>
  <cp:revision>10</cp:revision>
  <dcterms:created xsi:type="dcterms:W3CDTF">2013-04-15T10:34:37Z</dcterms:created>
  <dcterms:modified xsi:type="dcterms:W3CDTF">2020-03-05T11:14:56Z</dcterms:modified>
</cp:coreProperties>
</file>